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The scrolling list"/>
          <p:cNvSpPr/>
          <p:nvPr/>
        </p:nvSpPr>
        <p:spPr>
          <a:xfrm>
            <a:off x="914400" y="1943100"/>
            <a:ext cx="10363200" cy="74752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marL="0" indent="0">
              <a:lnSpc>
                <a:spcPts val="3700"/>
              </a:lnSpc>
              <a:spcBef>
                <a:spcPts val="1000"/>
              </a:spcBef>
              <a:spcAft>
                <a:spcPts val="2100"/>
              </a:spcAft>
              <a:buNone/>
            </a:pPr>
            <a:r>
              <a:rPr lang="en-US" sz="2900" b="0" i="1" dirty="0">
                <a:solidFill>
                  <a:srgbClr val="1A1814"/>
                </a:solidFill>
                <a:latin typeface="Georgia"/>
                <a:cs typeface="Georgia"/>
              </a:rPr>
              <a:t>Jay wants to help medium-sized businesses in this</a:t>
            </a:r>
            <a:br/>
            <a:r>
              <a:rPr lang="en-US" sz="2900" b="0" i="1" dirty="0">
                <a:solidFill>
                  <a:srgbClr val="1A1814"/>
                </a:solidFill>
                <a:latin typeface="Georgia"/>
                <a:cs typeface="Georgia"/>
              </a:rPr>
              <a:t>room grow the maximum amount possible — by</a:t>
            </a:r>
            <a:br/>
            <a:r>
              <a:rPr lang="en-US" sz="2900" b="0" i="1" dirty="0">
                <a:solidFill>
                  <a:srgbClr val="1A1814"/>
                </a:solidFill>
                <a:latin typeface="Georgia"/>
                <a:cs typeface="Georgia"/>
              </a:rPr>
              <a:t>gaining enormous leverage on everything they do.</a:t>
            </a:r>
          </a:p>
          <a:p>
            <a:pPr marL="0" indent="0">
              <a:lnSpc>
                <a:spcPts val="3900"/>
              </a:lnSpc>
              <a:spcBef>
                <a:spcPts val="3200"/>
              </a:spcBef>
              <a:spcAft>
                <a:spcPts val="700"/>
              </a:spcAft>
              <a:buNone/>
            </a:pPr>
            <a:r>
              <a:rPr lang="en-US" sz="3100" b="1" i="0" dirty="0">
                <a:solidFill>
                  <a:srgbClr val="A8842C"/>
                </a:solidFill>
                <a:latin typeface="Georgia"/>
                <a:cs typeface="Georgia"/>
              </a:rPr>
              <a:t>Where Jay Starts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Develops a new competitive strategy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for your business, where appropriate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Evaluates everything you do to generate sales and profit —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to determine how much more your business is capable of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Identifies the efforts, activities and opportunities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performing below their full potential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Identifies the assets, relationships,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investments, data, clients, team members and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market positioning you are not fully optimizing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Identifies the gaps between your current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performance and all that is truly possible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Knows what each improvement is worth to your revenue and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bottom line — and which ones to implement immediately</a:t>
            </a:r>
          </a:p>
          <a:p>
            <a:pPr marL="0" indent="0">
              <a:lnSpc>
                <a:spcPts val="3900"/>
              </a:lnSpc>
              <a:spcBef>
                <a:spcPts val="3200"/>
              </a:spcBef>
              <a:spcAft>
                <a:spcPts val="700"/>
              </a:spcAft>
              <a:buNone/>
            </a:pPr>
            <a:r>
              <a:rPr lang="en-US" sz="3100" b="1" i="0" dirty="0">
                <a:solidFill>
                  <a:srgbClr val="A8842C"/>
                </a:solidFill>
                <a:latin typeface="Georgia"/>
                <a:cs typeface="Georgia"/>
              </a:rPr>
              <a:t>What Jay Finds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Huge overlooked revenue opportunities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you don't see — or monetize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Far better-performing ways to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market, advertise, sell and profit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Ways to multiply the lifetime value of a client —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and what each client earns you every time they buy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Lucrative new channels and sources of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revenue none of your competitors grasp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Strategic partnerships with companies whose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buyers are exactly the people you want to sell to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Ways to expand geographically — or worldwide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Underutilized assets you could be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monetizing but don't know how to begin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Dormant relationships that can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produce steady new streams of profit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Profits hidden in what you do — and in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what you don't do, and should start doing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The mission-critical growth factors neither you, your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team nor your other consultants have identified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Weaknesses in your competitors you can capitalize on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Growth without a proportional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increase in capital or complexity</a:t>
            </a:r>
          </a:p>
          <a:p>
            <a:pPr marL="0" indent="0">
              <a:lnSpc>
                <a:spcPts val="3900"/>
              </a:lnSpc>
              <a:spcBef>
                <a:spcPts val="3200"/>
              </a:spcBef>
              <a:spcAft>
                <a:spcPts val="700"/>
              </a:spcAft>
              <a:buNone/>
            </a:pPr>
            <a:r>
              <a:rPr lang="en-US" sz="3100" b="1" i="0" dirty="0">
                <a:solidFill>
                  <a:srgbClr val="A8842C"/>
                </a:solidFill>
                <a:latin typeface="Georgia"/>
                <a:cs typeface="Georgia"/>
              </a:rPr>
              <a:t>What You Are Not Monetizing Today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Products and services you are systematically underpricing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Places where revenue is leaking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Channels that aren't performing —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and new channels you could add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Proprietary information you are sitting on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Things you could license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Products or services you can spin out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A brand worth more than you extract from it today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Partners who could give you more profitable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distribution than you can generate on your own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Related businesses you could enter and aren't seeing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Recurring revenue streams you aren't tapping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What would make your company worth 2 to 10 times more</a:t>
            </a:r>
          </a:p>
          <a:p>
            <a:pPr marL="0" indent="0">
              <a:lnSpc>
                <a:spcPts val="3900"/>
              </a:lnSpc>
              <a:spcBef>
                <a:spcPts val="3200"/>
              </a:spcBef>
              <a:spcAft>
                <a:spcPts val="700"/>
              </a:spcAft>
              <a:buNone/>
            </a:pPr>
            <a:r>
              <a:rPr lang="en-US" sz="3100" b="1" i="0" dirty="0">
                <a:solidFill>
                  <a:srgbClr val="A8842C"/>
                </a:solidFill>
                <a:latin typeface="Georgia"/>
                <a:cs typeface="Georgia"/>
              </a:rPr>
              <a:t>Everything Jay Analyzes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Your clients and your relationships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Your unused capacity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The opportunities in your brand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Your distribution sources and vendor relationships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Your strategic partners — current,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and those who could become partners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Your competitive strengths and weaknesses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— and how to counter-program against them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Acquisition opportunities that pay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for themselves almost instantly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Licensing and joint venture opportunities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Geographic expansion and partnering opportunities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Adjacent markets you could be penetrating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Employee capabilities not being fully capitalized on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Assets on the balance sheet you aren't maximizing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Assets outside the balance sheet you aren't even aware of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Things your company does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exceptionally well but doesn't monetize</a:t>
            </a:r>
          </a:p>
          <a:p>
            <a:pPr marL="0" indent="0">
              <a:lnSpc>
                <a:spcPts val="3900"/>
              </a:lnSpc>
              <a:spcBef>
                <a:spcPts val="3200"/>
              </a:spcBef>
              <a:spcAft>
                <a:spcPts val="700"/>
              </a:spcAft>
              <a:buNone/>
            </a:pPr>
            <a:r>
              <a:rPr lang="en-US" sz="3100" b="1" i="0" dirty="0">
                <a:solidFill>
                  <a:srgbClr val="A8842C"/>
                </a:solidFill>
                <a:latin typeface="Georgia"/>
                <a:cs typeface="Georgia"/>
              </a:rPr>
              <a:t>What Jay Can Do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Increase revenue without increasing marketing spend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Monetize your client base bigger and better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Find more profit in every relationship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you have now — or ever had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Reactivate inactive buyers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Monetize buyers who have bought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everything you think you have to sell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Turn underperforming salespeople into superstars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Get more value from your current distribution sources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Multiply the value your company can someday sell for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Architect a 100% growth game plan — and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the playbook your entire company can follow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Replace marginal-yielding activities with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blockbuster higher-performing alternatives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Challenge the false assumptions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holding your performance down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Be your thinking partner when you face high-stakes decisions</a:t>
            </a:r>
          </a:p>
          <a:p>
            <a:pPr marL="0" indent="0">
              <a:lnSpc>
                <a:spcPts val="3900"/>
              </a:lnSpc>
              <a:spcBef>
                <a:spcPts val="3200"/>
              </a:spcBef>
              <a:spcAft>
                <a:spcPts val="700"/>
              </a:spcAft>
              <a:buNone/>
            </a:pPr>
            <a:r>
              <a:rPr lang="en-US" sz="3100" b="1" i="0" dirty="0">
                <a:solidFill>
                  <a:srgbClr val="A8842C"/>
                </a:solidFill>
                <a:latin typeface="Georgia"/>
                <a:cs typeface="Georgia"/>
              </a:rPr>
              <a:t>When You Need Him Most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When growth has slowed — Jay identifies what's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missing to get you going and growing again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When you need to grow faster — Jay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shows you more ways to do it safely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When margins are too low — Jay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knows how to boost them safely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When cash flow is negative — Jay knows how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to turn up revenue and profit very quickly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When you want to get from $50 million to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$100 million — Jay has powerhouse ideas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When you are deciding whether to enter new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markets — Jay has many proven strategies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When your leadership team must perform at a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higher level — Jay understands change management</a:t>
            </a:r>
          </a:p>
          <a:p>
            <a:pPr marL="0" indent="0">
              <a:lnSpc>
                <a:spcPts val="3900"/>
              </a:lnSpc>
              <a:spcBef>
                <a:spcPts val="3200"/>
              </a:spcBef>
              <a:spcAft>
                <a:spcPts val="700"/>
              </a:spcAft>
              <a:buNone/>
            </a:pPr>
            <a:r>
              <a:rPr lang="en-US" sz="3100" b="1" i="0" dirty="0">
                <a:solidFill>
                  <a:srgbClr val="A8842C"/>
                </a:solidFill>
                <a:latin typeface="Georgia"/>
                <a:cs typeface="Georgia"/>
              </a:rPr>
              <a:t>Why Jay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An estimated $75 billion in profit increases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personally added to clients' bottom lines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Has taken $10 million businesses to $20 million, $20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million to $40 million, $40 million to $80 million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Has worked in over a thousand industries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worldwide — and brings ideas from one to another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in ways no single-industry expert can match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Helps companies attain 3x, 5x, 10x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growth — without spending more capital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Finds the fastest, safest, lowest-risk growth in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the assets and relationships you already have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Works with you personally — not a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thick report you follow on your own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Gave the business world the Geometry of Business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Success magazine: possibly the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greatest marketing mind alive today</a:t>
            </a:r>
          </a:p>
          <a:p>
            <a:pPr marL="495300" indent="-495300">
              <a:lnSpc>
                <a:spcPts val="3700"/>
              </a:lnSpc>
              <a:spcBef>
                <a:spcPts val="0"/>
              </a:spcBef>
              <a:spcAft>
                <a:spcPts val="1100"/>
              </a:spcAft>
              <a:buNone/>
              <a:tabLst>
                <a:tab pos="495300" algn="l"/>
              </a:tabLst>
            </a:pPr>
            <a:r>
              <a:rPr lang="en-US" sz="2800" b="0" i="0" dirty="0">
                <a:solidFill>
                  <a:srgbClr val="C8962A"/>
                </a:solidFill>
                <a:latin typeface="Georgia"/>
                <a:cs typeface="Georgia"/>
              </a:rPr>
              <a:t>—	</a:t>
            </a:r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Tony Robbins: the best living strategic thinker</a:t>
            </a:r>
            <a:br/>
            <a:r>
              <a:rPr lang="en-US" sz="2800" b="0" i="0" dirty="0">
                <a:solidFill>
                  <a:srgbClr val="1A1814"/>
                </a:solidFill>
                <a:latin typeface="Georgia"/>
                <a:cs typeface="Georgia"/>
              </a:rPr>
              <a:t>to sit across the table from a founder or CEO</a:t>
            </a:r>
          </a:p>
          <a:p>
            <a:pPr marL="0" indent="0">
              <a:lnSpc>
                <a:spcPts val="3700"/>
              </a:lnSpc>
              <a:spcBef>
                <a:spcPts val="1000"/>
              </a:spcBef>
              <a:spcAft>
                <a:spcPts val="2100"/>
              </a:spcAft>
              <a:buNone/>
            </a:pPr>
            <a:r>
              <a:rPr lang="en-US" sz="2900" b="0" i="1" dirty="0">
                <a:solidFill>
                  <a:srgbClr val="1A1814"/>
                </a:solidFill>
                <a:latin typeface="Georgia"/>
                <a:cs typeface="Georgia"/>
              </a:rPr>
              <a:t>If you feel there is substantially more value and</a:t>
            </a:r>
            <a:br/>
            <a:r>
              <a:rPr lang="en-US" sz="2900" b="0" i="1" dirty="0">
                <a:solidFill>
                  <a:srgbClr val="1A1814"/>
                </a:solidFill>
                <a:latin typeface="Georgia"/>
                <a:cs typeface="Georgia"/>
              </a:rPr>
              <a:t>profit in your company than you are earning today</a:t>
            </a:r>
            <a:br/>
            <a:r>
              <a:rPr lang="en-US" sz="2900" b="0" i="1" dirty="0">
                <a:solidFill>
                  <a:srgbClr val="1A1814"/>
                </a:solidFill>
                <a:latin typeface="Georgia"/>
                <a:cs typeface="Georgia"/>
              </a:rPr>
              <a:t>— Jay is the one man to find it for you, quickly.</a:t>
            </a:r>
          </a:p>
        </p:txBody>
      </p:sp>
      <p:sp>
        <p:nvSpPr>
          <p:cNvPr id="11" name="Fade at top"/>
          <p:cNvSpPr/>
          <p:nvPr/>
        </p:nvSpPr>
        <p:spPr>
          <a:xfrm>
            <a:off x="0" y="1562100"/>
            <a:ext cx="12192000" cy="444500"/>
          </a:xfrm>
          <a:prstGeom prst="rect">
            <a:avLst/>
          </a:prstGeom>
          <a:gradFill rotWithShape="1">
            <a:gsLst>
              <a:gs pos="0">
                <a:srgbClr val="F9F7F2">
                  <a:alpha val="100000"/>
                </a:srgbClr>
              </a:gs>
              <a:gs pos="100000">
                <a:srgbClr val="F9F7F2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Fade at bottom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gradFill rotWithShape="1">
            <a:gsLst>
              <a:gs pos="0">
                <a:srgbClr val="F9F7F2">
                  <a:alpha val="0"/>
                </a:srgbClr>
              </a:gs>
              <a:gs pos="100000">
                <a:srgbClr val="F9F7F2">
                  <a:alpha val="10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Title band"/>
          <p:cNvSpPr/>
          <p:nvPr/>
        </p:nvSpPr>
        <p:spPr>
          <a:xfrm>
            <a:off x="0" y="0"/>
            <a:ext cx="12192000" cy="1536700"/>
          </a:xfrm>
          <a:prstGeom prst="rect">
            <a:avLst/>
          </a:prstGeom>
          <a:solidFill>
            <a:srgbClr val="F9F7F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Gold bar"/>
          <p:cNvSpPr/>
          <p:nvPr/>
        </p:nvSpPr>
        <p:spPr>
          <a:xfrm>
            <a:off x="914400" y="520700"/>
            <a:ext cx="2311400" cy="82550"/>
          </a:xfrm>
          <a:prstGeom prst="roundRect">
            <a:avLst/>
          </a:prstGeom>
          <a:solidFill>
            <a:srgbClr val="C8962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Title"/>
          <p:cNvSpPr/>
          <p:nvPr/>
        </p:nvSpPr>
        <p:spPr>
          <a:xfrm>
            <a:off x="914400" y="698500"/>
            <a:ext cx="10363200" cy="698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buNone/>
            </a:pPr>
            <a:r>
              <a:rPr lang="en-US" sz="3500" b="1" i="0" dirty="0">
                <a:solidFill>
                  <a:srgbClr val="1A1814"/>
                </a:solidFill>
                <a:latin typeface="Georgia"/>
                <a:cs typeface="Georgia"/>
              </a:rPr>
              <a:t>What Jay Abraham can do for your business</a:t>
            </a:r>
          </a:p>
        </p:txBody>
      </p:sp>
      <p:sp>
        <p:nvSpPr>
          <p:cNvPr id="16" name="Rule"/>
          <p:cNvSpPr/>
          <p:nvPr/>
        </p:nvSpPr>
        <p:spPr>
          <a:xfrm>
            <a:off x="914400" y="1524000"/>
            <a:ext cx="10363200" cy="19050"/>
          </a:xfrm>
          <a:prstGeom prst="rect">
            <a:avLst/>
          </a:prstGeom>
          <a:solidFill>
            <a:srgbClr val="D4C9B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0" decel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 0 L 0 -10.39815 E" pathEditMode="relative" ptsTypes="AA">
                                      <p:cBhvr>
                                        <p:cTn id="6" dur="12477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